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70" r:id="rId3"/>
    <p:sldId id="285" r:id="rId4"/>
    <p:sldId id="274" r:id="rId5"/>
    <p:sldId id="272" r:id="rId6"/>
    <p:sldId id="268" r:id="rId7"/>
    <p:sldId id="275" r:id="rId8"/>
    <p:sldId id="264" r:id="rId9"/>
    <p:sldId id="277" r:id="rId10"/>
    <p:sldId id="265" r:id="rId11"/>
    <p:sldId id="278" r:id="rId12"/>
    <p:sldId id="258" r:id="rId13"/>
    <p:sldId id="266" r:id="rId14"/>
    <p:sldId id="279" r:id="rId15"/>
    <p:sldId id="263" r:id="rId16"/>
    <p:sldId id="269" r:id="rId17"/>
    <p:sldId id="281" r:id="rId18"/>
    <p:sldId id="280" r:id="rId19"/>
    <p:sldId id="282" r:id="rId20"/>
    <p:sldId id="283" r:id="rId21"/>
    <p:sldId id="284" r:id="rId22"/>
    <p:sldId id="26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670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3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0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3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5DF0C-484E-4B15-AD6A-1B54E1EED46A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6F68-5648-4E66-89C3-8990F961BB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43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8105" y="2780928"/>
            <a:ext cx="8322367" cy="165256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Migration in the EU: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challenges 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and opportunities/EUMig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769768"/>
            <a:ext cx="7020192" cy="2088232"/>
          </a:xfrm>
        </p:spPr>
        <p:txBody>
          <a:bodyPr>
            <a:noAutofit/>
          </a:bodyPr>
          <a:lstStyle/>
          <a:p>
            <a:pPr algn="r"/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Natalia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Zhurbina</a:t>
            </a:r>
          </a:p>
          <a:p>
            <a:pPr algn="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Voronezh State University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2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85496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reinforce the European studies in the syllabus of two mentioned faculties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140968"/>
            <a:ext cx="8665911" cy="371703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teaching load for the main module discipline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twice (from 2 credits to 4 credits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discipline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Socio-cultural aspects of migration”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bachelor degree students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included in the syllabus of the Philosophy and Psychology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Faculty; 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discipline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Migration problems in Europe” for master degree students included in the syllabus of International Relations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Faculty.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424936" cy="11430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 the complex approach to migration studies including socio-economic sphere, intercultural communication and gender aspects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59710"/>
            <a:ext cx="4608512" cy="259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024" y="12687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21328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1328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799713"/>
              </p:ext>
            </p:extLst>
          </p:nvPr>
        </p:nvGraphicFramePr>
        <p:xfrm>
          <a:off x="1" y="217728"/>
          <a:ext cx="9144000" cy="6598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075"/>
                <a:gridCol w="888777"/>
                <a:gridCol w="524314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Faculty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Year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Subjects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68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Bachelor’s Degree Program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4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Philosophy and Psychology Faculty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Female and male behavior stereotypes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688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Gender aspects of everyday culture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688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Intercultural communication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688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Social and cultural aspects of migration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6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Faculty of International Relations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World religions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688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Cultural and civilizational models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688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Intercultural communication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688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Migration to the EU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68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Master’s Degree Program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688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European migration problems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4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7829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odule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objective: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stimulate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students’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scientific research on migration problems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842741"/>
            <a:ext cx="2531503" cy="1898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3252935"/>
            <a:ext cx="5544616" cy="223224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students have written their final research papers on this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topic;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articles and 2 student’s books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published.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40" y="3284984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16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492896"/>
            <a:ext cx="9025204" cy="79208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vents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within the framework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module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516" y="3140968"/>
            <a:ext cx="8964488" cy="309634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ectures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employees of the Office of Investment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Promotion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UN-Model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table discussion of Russian students with the students from Goettingen University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problems of forced migration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Syria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29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462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UN-Model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97566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333750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88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Council of Europe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 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VSU students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pupils of Voronezh schools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0988"/>
            <a:ext cx="4464496" cy="334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18021"/>
            <a:ext cx="3816424" cy="286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2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712968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nternational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conference “Europe in the 21st century: new challenges and opportunities”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84983"/>
            <a:ext cx="5112568" cy="3412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11560" y="2708920"/>
            <a:ext cx="2376264" cy="93610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Conference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27584" y="5229200"/>
            <a:ext cx="2448272" cy="93610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Discussions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44208" y="2996952"/>
            <a:ext cx="2520280" cy="86409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Workshops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60232" y="5229200"/>
            <a:ext cx="2304256" cy="93610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Lectures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2966891"/>
            <a:ext cx="4090102" cy="2730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39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4171993"/>
            <a:ext cx="8712968" cy="92697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peakers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 Russian research institutes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8" y="2046125"/>
            <a:ext cx="3672408" cy="245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14367"/>
            <a:ext cx="3168353" cy="211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62" y="4805806"/>
            <a:ext cx="3087168" cy="206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09098"/>
            <a:ext cx="3150097" cy="210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78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229600" cy="854968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 points</a:t>
            </a:r>
            <a:r>
              <a:rPr lang="en-US" dirty="0"/>
              <a:t> 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Basic information about the project.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Project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aims.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events held within the framework of the project.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7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916832"/>
            <a:ext cx="8229600" cy="99898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oreign experts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3" y="2924944"/>
            <a:ext cx="3744416" cy="2499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43118"/>
            <a:ext cx="3446443" cy="230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4752"/>
            <a:ext cx="3385446" cy="2259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070847" y="5205758"/>
            <a:ext cx="1440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Austria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92816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Germany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6334780"/>
            <a:ext cx="159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Morocco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6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Contacts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724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Natalia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Zhurbina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Faculty of International Relations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of Regional Studies and National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Economies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zhurbina@ir.vsu.ru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0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990656" cy="1829761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 for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attention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151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02188"/>
            <a:ext cx="6285364" cy="369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021288"/>
            <a:ext cx="8424936" cy="63894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website: http://euspace.vsu.ru/en/eumig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7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58" y="2832298"/>
            <a:ext cx="8229600" cy="864096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Faculties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participants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79163" y="3696394"/>
            <a:ext cx="6970895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Faculty of International Relations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1101" y="3501008"/>
            <a:ext cx="1131490" cy="1131490"/>
          </a:xfrm>
          <a:prstGeom prst="roundRect">
            <a:avLst>
              <a:gd name="adj" fmla="val 166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1852236" y="5289928"/>
            <a:ext cx="6957014" cy="925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Faculty of Philosophy and Psychology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0299" y="5157192"/>
            <a:ext cx="1361182" cy="1264226"/>
          </a:xfrm>
          <a:prstGeom prst="roundRect">
            <a:avLst>
              <a:gd name="adj" fmla="val 166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17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94096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 staff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00356" y="2984376"/>
            <a:ext cx="7934743" cy="3589859"/>
            <a:chOff x="758988" y="2996952"/>
            <a:chExt cx="7934743" cy="3589859"/>
          </a:xfrm>
        </p:grpSpPr>
        <p:sp>
          <p:nvSpPr>
            <p:cNvPr id="6" name="Полилиния 5"/>
            <p:cNvSpPr/>
            <p:nvPr/>
          </p:nvSpPr>
          <p:spPr>
            <a:xfrm>
              <a:off x="758988" y="2996952"/>
              <a:ext cx="3908740" cy="3589859"/>
            </a:xfrm>
            <a:custGeom>
              <a:avLst/>
              <a:gdLst>
                <a:gd name="connsiteX0" fmla="*/ 0 w 3908740"/>
                <a:gd name="connsiteY0" fmla="*/ 358986 h 3589859"/>
                <a:gd name="connsiteX1" fmla="*/ 358986 w 3908740"/>
                <a:gd name="connsiteY1" fmla="*/ 0 h 3589859"/>
                <a:gd name="connsiteX2" fmla="*/ 3549754 w 3908740"/>
                <a:gd name="connsiteY2" fmla="*/ 0 h 3589859"/>
                <a:gd name="connsiteX3" fmla="*/ 3908740 w 3908740"/>
                <a:gd name="connsiteY3" fmla="*/ 358986 h 3589859"/>
                <a:gd name="connsiteX4" fmla="*/ 3908740 w 3908740"/>
                <a:gd name="connsiteY4" fmla="*/ 3230873 h 3589859"/>
                <a:gd name="connsiteX5" fmla="*/ 3549754 w 3908740"/>
                <a:gd name="connsiteY5" fmla="*/ 3589859 h 3589859"/>
                <a:gd name="connsiteX6" fmla="*/ 358986 w 3908740"/>
                <a:gd name="connsiteY6" fmla="*/ 3589859 h 3589859"/>
                <a:gd name="connsiteX7" fmla="*/ 0 w 3908740"/>
                <a:gd name="connsiteY7" fmla="*/ 3230873 h 3589859"/>
                <a:gd name="connsiteX8" fmla="*/ 0 w 3908740"/>
                <a:gd name="connsiteY8" fmla="*/ 358986 h 358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8740" h="3589859">
                  <a:moveTo>
                    <a:pt x="0" y="358986"/>
                  </a:moveTo>
                  <a:cubicBezTo>
                    <a:pt x="0" y="160724"/>
                    <a:pt x="160724" y="0"/>
                    <a:pt x="358986" y="0"/>
                  </a:cubicBezTo>
                  <a:lnTo>
                    <a:pt x="3549754" y="0"/>
                  </a:lnTo>
                  <a:cubicBezTo>
                    <a:pt x="3748016" y="0"/>
                    <a:pt x="3908740" y="160724"/>
                    <a:pt x="3908740" y="358986"/>
                  </a:cubicBezTo>
                  <a:lnTo>
                    <a:pt x="3908740" y="3230873"/>
                  </a:lnTo>
                  <a:cubicBezTo>
                    <a:pt x="3908740" y="3429135"/>
                    <a:pt x="3748016" y="3589859"/>
                    <a:pt x="3549754" y="3589859"/>
                  </a:cubicBezTo>
                  <a:lnTo>
                    <a:pt x="358986" y="3589859"/>
                  </a:lnTo>
                  <a:cubicBezTo>
                    <a:pt x="160724" y="3589859"/>
                    <a:pt x="0" y="3429135"/>
                    <a:pt x="0" y="3230873"/>
                  </a:cubicBezTo>
                  <a:lnTo>
                    <a:pt x="0" y="35898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606631" rIns="170688" bIns="88866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Times New Roman" pitchFamily="18" charset="0"/>
                  <a:cs typeface="Times New Roman" pitchFamily="18" charset="0"/>
                </a:rPr>
                <a:t>Natalia Zhurbina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i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i="1" kern="1200" dirty="0" smtClean="0">
                  <a:latin typeface="Times New Roman" pitchFamily="18" charset="0"/>
                  <a:cs typeface="Times New Roman" pitchFamily="18" charset="0"/>
                </a:rPr>
                <a:t>International Relation Faculty </a:t>
              </a:r>
              <a:endParaRPr lang="ru-RU" sz="2400" i="1" kern="1200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2115647" y="3140968"/>
              <a:ext cx="1376233" cy="1440159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5000" b="-15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4784991" y="2996952"/>
              <a:ext cx="3908740" cy="3589859"/>
            </a:xfrm>
            <a:custGeom>
              <a:avLst/>
              <a:gdLst>
                <a:gd name="connsiteX0" fmla="*/ 0 w 3908740"/>
                <a:gd name="connsiteY0" fmla="*/ 358986 h 3589859"/>
                <a:gd name="connsiteX1" fmla="*/ 358986 w 3908740"/>
                <a:gd name="connsiteY1" fmla="*/ 0 h 3589859"/>
                <a:gd name="connsiteX2" fmla="*/ 3549754 w 3908740"/>
                <a:gd name="connsiteY2" fmla="*/ 0 h 3589859"/>
                <a:gd name="connsiteX3" fmla="*/ 3908740 w 3908740"/>
                <a:gd name="connsiteY3" fmla="*/ 358986 h 3589859"/>
                <a:gd name="connsiteX4" fmla="*/ 3908740 w 3908740"/>
                <a:gd name="connsiteY4" fmla="*/ 3230873 h 3589859"/>
                <a:gd name="connsiteX5" fmla="*/ 3549754 w 3908740"/>
                <a:gd name="connsiteY5" fmla="*/ 3589859 h 3589859"/>
                <a:gd name="connsiteX6" fmla="*/ 358986 w 3908740"/>
                <a:gd name="connsiteY6" fmla="*/ 3589859 h 3589859"/>
                <a:gd name="connsiteX7" fmla="*/ 0 w 3908740"/>
                <a:gd name="connsiteY7" fmla="*/ 3230873 h 3589859"/>
                <a:gd name="connsiteX8" fmla="*/ 0 w 3908740"/>
                <a:gd name="connsiteY8" fmla="*/ 358986 h 358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8740" h="3589859">
                  <a:moveTo>
                    <a:pt x="0" y="358986"/>
                  </a:moveTo>
                  <a:cubicBezTo>
                    <a:pt x="0" y="160724"/>
                    <a:pt x="160724" y="0"/>
                    <a:pt x="358986" y="0"/>
                  </a:cubicBezTo>
                  <a:lnTo>
                    <a:pt x="3549754" y="0"/>
                  </a:lnTo>
                  <a:cubicBezTo>
                    <a:pt x="3748016" y="0"/>
                    <a:pt x="3908740" y="160724"/>
                    <a:pt x="3908740" y="358986"/>
                  </a:cubicBezTo>
                  <a:lnTo>
                    <a:pt x="3908740" y="3230873"/>
                  </a:lnTo>
                  <a:cubicBezTo>
                    <a:pt x="3908740" y="3429135"/>
                    <a:pt x="3748016" y="3589859"/>
                    <a:pt x="3549754" y="3589859"/>
                  </a:cubicBezTo>
                  <a:lnTo>
                    <a:pt x="358986" y="3589859"/>
                  </a:lnTo>
                  <a:cubicBezTo>
                    <a:pt x="160724" y="3589859"/>
                    <a:pt x="0" y="3429135"/>
                    <a:pt x="0" y="3230873"/>
                  </a:cubicBezTo>
                  <a:lnTo>
                    <a:pt x="0" y="35898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606631" rIns="170688" bIns="88866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Times New Roman" pitchFamily="18" charset="0"/>
                  <a:cs typeface="Times New Roman" pitchFamily="18" charset="0"/>
                </a:rPr>
                <a:t>Elena Yakushkina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i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i="1" kern="1200" dirty="0" smtClean="0">
                  <a:latin typeface="Times New Roman" pitchFamily="18" charset="0"/>
                  <a:cs typeface="Times New Roman" pitchFamily="18" charset="0"/>
                </a:rPr>
                <a:t>Philosophy and Psychology Faculty</a:t>
              </a:r>
              <a:endParaRPr lang="ru-RU" sz="2400" b="1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6012160" y="3072207"/>
              <a:ext cx="1440160" cy="1508921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5000" b="-15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09275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013" y="242088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target groups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08131" y="3392996"/>
            <a:ext cx="3600400" cy="15481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Students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20411" y="4482481"/>
            <a:ext cx="4283968" cy="176679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ocal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authorities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9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8999984" cy="14700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main module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discipline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“Migration in the EU”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3461335"/>
            <a:ext cx="4248472" cy="31863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7" y="3461335"/>
            <a:ext cx="4100049" cy="307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1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2119745"/>
            <a:ext cx="8229600" cy="94096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The strategic aims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32688" y="3060711"/>
            <a:ext cx="7128792" cy="100811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increase interest in understanding and involvement with the European Union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24100" y="4303509"/>
            <a:ext cx="7137379" cy="100811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 draw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student's attention to migrations problems in the EU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2688" y="5445224"/>
            <a:ext cx="7200800" cy="108012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form comprehensive approach to migrations problems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916832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 </a:t>
            </a:r>
            <a:r>
              <a:rPr lang="en-US" sz="3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aims</a:t>
            </a:r>
            <a:endParaRPr lang="ru-RU" sz="3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2852936"/>
            <a:ext cx="8640960" cy="381642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reinforce the European studies in the syllabus of two mentioned faculties;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form the complex approach to migration studies including socio-economic sphere, intercultural communication and gender aspects;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attract the attention of students, pupils and public organizations to the project issues.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92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</TotalTime>
  <Words>430</Words>
  <Application>Microsoft Office PowerPoint</Application>
  <PresentationFormat>Экран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Migration in the EU:  challenges  and opportunities/EUMig</vt:lpstr>
      <vt:lpstr>3 main points </vt:lpstr>
      <vt:lpstr>Project website: http://euspace.vsu.ru/en/eumig</vt:lpstr>
      <vt:lpstr>Faculties-participants </vt:lpstr>
      <vt:lpstr>Project staff</vt:lpstr>
      <vt:lpstr>The target groups  </vt:lpstr>
      <vt:lpstr>The main module discipline “Migration in the EU” </vt:lpstr>
      <vt:lpstr>The strategic aims </vt:lpstr>
      <vt:lpstr>Project aims</vt:lpstr>
      <vt:lpstr>to reinforce the European studies in the syllabus of two mentioned faculties</vt:lpstr>
      <vt:lpstr>To form the complex approach to migration studies including socio-economic sphere, intercultural communication and gender aspects</vt:lpstr>
      <vt:lpstr>Презентация PowerPoint</vt:lpstr>
      <vt:lpstr>Module objective: to stimulate students’ scientific research on migration problems</vt:lpstr>
      <vt:lpstr>Events within the framework of the module </vt:lpstr>
      <vt:lpstr>VI International Students UN-Model </vt:lpstr>
      <vt:lpstr>Council of Europe Model  for VSU students and pupils of Voronezh schools </vt:lpstr>
      <vt:lpstr>International conference “Europe in the 21st century: new challenges and opportunities”</vt:lpstr>
      <vt:lpstr>Презентация PowerPoint</vt:lpstr>
      <vt:lpstr>Speakers from Russian research institutes</vt:lpstr>
      <vt:lpstr>Foreign experts</vt:lpstr>
      <vt:lpstr>Contacts</vt:lpstr>
      <vt:lpstr>Thank you for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модуль «Миграция в Европейском союзе: проблемы и перспективы»</dc:title>
  <dc:creator>кей</dc:creator>
  <cp:lastModifiedBy>кей</cp:lastModifiedBy>
  <cp:revision>83</cp:revision>
  <dcterms:created xsi:type="dcterms:W3CDTF">2017-05-16T07:02:05Z</dcterms:created>
  <dcterms:modified xsi:type="dcterms:W3CDTF">2018-04-18T17:09:05Z</dcterms:modified>
</cp:coreProperties>
</file>