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68" r:id="rId4"/>
    <p:sldId id="264" r:id="rId5"/>
    <p:sldId id="265" r:id="rId6"/>
    <p:sldId id="258" r:id="rId7"/>
    <p:sldId id="266" r:id="rId8"/>
    <p:sldId id="267" r:id="rId9"/>
    <p:sldId id="263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670" y="-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CD9FE6-6C38-45BC-9C87-D539301360A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61184B-5089-4C36-8525-09F9B720307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45DF0C-484E-4B15-AD6A-1B54E1EED46A}" type="datetimeFigureOut">
              <a:rPr lang="ru-RU" smtClean="0"/>
              <a:t>22.10.2017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DB6F68-5648-4E66-89C3-8990F961BBC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640959" cy="1652567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effectLst/>
              </a:rPr>
              <a:t>Migration in the EU: challenges  and opportunities/</a:t>
            </a:r>
            <a:r>
              <a:rPr lang="en-US" sz="4000" dirty="0" err="1">
                <a:effectLst/>
              </a:rPr>
              <a:t>EUMig</a:t>
            </a:r>
            <a:endParaRPr lang="ru-RU" sz="40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221088"/>
            <a:ext cx="7020192" cy="2088232"/>
          </a:xfrm>
        </p:spPr>
        <p:txBody>
          <a:bodyPr>
            <a:noAutofit/>
          </a:bodyPr>
          <a:lstStyle/>
          <a:p>
            <a:pPr algn="r"/>
            <a:r>
              <a:rPr lang="en-US" altLang="zh-CN" sz="2400" dirty="0"/>
              <a:t>Natalia </a:t>
            </a:r>
            <a:r>
              <a:rPr lang="en-US" altLang="zh-CN" sz="2400" dirty="0" err="1"/>
              <a:t>Zhurbina</a:t>
            </a:r>
            <a:endParaRPr lang="en-US" altLang="zh-CN" sz="2400" dirty="0"/>
          </a:p>
          <a:p>
            <a:pPr algn="r"/>
            <a:r>
              <a:rPr lang="en-US" sz="2400" dirty="0"/>
              <a:t>Elena </a:t>
            </a:r>
            <a:r>
              <a:rPr lang="en-US" sz="2400" dirty="0" err="1"/>
              <a:t>Yakushkina</a:t>
            </a:r>
            <a:endParaRPr lang="ru-RU" sz="2400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r>
              <a:rPr lang="en-US" sz="2000" dirty="0">
                <a:solidFill>
                  <a:schemeClr val="bg1"/>
                </a:solidFill>
              </a:rPr>
              <a:t>Department of Regional Studies </a:t>
            </a:r>
          </a:p>
          <a:p>
            <a:r>
              <a:rPr lang="en-US" sz="2000" dirty="0">
                <a:solidFill>
                  <a:schemeClr val="bg1"/>
                </a:solidFill>
              </a:rPr>
              <a:t>and National Economies</a:t>
            </a:r>
            <a:r>
              <a:rPr lang="en-US" sz="2000" dirty="0"/>
              <a:t> </a:t>
            </a:r>
          </a:p>
          <a:p>
            <a:r>
              <a:rPr lang="en-US" sz="2000" dirty="0">
                <a:solidFill>
                  <a:schemeClr val="bg1"/>
                </a:solidFill>
              </a:rPr>
              <a:t>Faculty of International Relations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8365" y="234093"/>
            <a:ext cx="1141377" cy="1568562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3274491" cy="158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72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990656" cy="1829761"/>
          </a:xfrm>
        </p:spPr>
        <p:txBody>
          <a:bodyPr/>
          <a:lstStyle/>
          <a:p>
            <a:r>
              <a:rPr lang="en-US" dirty="0" smtClean="0"/>
              <a:t>Thank you for </a:t>
            </a:r>
            <a:r>
              <a:rPr lang="en-US" dirty="0"/>
              <a:t>attention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151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099" y="692696"/>
            <a:ext cx="8229600" cy="108012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700" dirty="0"/>
              <a:t>Faculties</a:t>
            </a:r>
            <a:r>
              <a:rPr lang="ru-RU" sz="4700" dirty="0"/>
              <a:t>- </a:t>
            </a:r>
            <a:r>
              <a:rPr lang="en-US" sz="4700" dirty="0"/>
              <a:t>participants</a:t>
            </a:r>
            <a:r>
              <a:rPr lang="ru-RU" sz="4400" dirty="0"/>
              <a:t/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90385" y="2184226"/>
            <a:ext cx="6970895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000" b="1" dirty="0"/>
              <a:t>Faculty of International Relations</a:t>
            </a:r>
            <a:endParaRPr lang="ru-RU" sz="3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2323" y="1988840"/>
            <a:ext cx="1131490" cy="1131490"/>
          </a:xfrm>
          <a:prstGeom prst="roundRect">
            <a:avLst>
              <a:gd name="adj" fmla="val 16670"/>
            </a:avLst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Скругленный прямоугольник 5"/>
          <p:cNvSpPr/>
          <p:nvPr/>
        </p:nvSpPr>
        <p:spPr>
          <a:xfrm>
            <a:off x="1863458" y="3777760"/>
            <a:ext cx="6957014" cy="925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b="1" dirty="0"/>
              <a:t>Faculty of Philosophy and Psychology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1" y="3645024"/>
            <a:ext cx="1361182" cy="1264226"/>
          </a:xfrm>
          <a:prstGeom prst="roundRect">
            <a:avLst>
              <a:gd name="adj" fmla="val 1667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844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/>
              <a:t>The project is targeted </a:t>
            </a:r>
            <a:r>
              <a:rPr lang="en-US" dirty="0" smtClean="0"/>
              <a:t>at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596772" y="1844824"/>
            <a:ext cx="3600400" cy="15481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b="1" dirty="0"/>
              <a:t>Students</a:t>
            </a:r>
            <a:endParaRPr lang="ru-RU" sz="3600" b="1" dirty="0"/>
          </a:p>
        </p:txBody>
      </p:sp>
      <p:sp>
        <p:nvSpPr>
          <p:cNvPr id="5" name="Овал 4"/>
          <p:cNvSpPr/>
          <p:nvPr/>
        </p:nvSpPr>
        <p:spPr>
          <a:xfrm>
            <a:off x="4355976" y="3640709"/>
            <a:ext cx="4283968" cy="1766797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/>
              <a:t>Regional and local authorities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4629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40966"/>
          </a:xfrm>
        </p:spPr>
        <p:txBody>
          <a:bodyPr/>
          <a:lstStyle/>
          <a:p>
            <a:pPr algn="ctr"/>
            <a:r>
              <a:rPr lang="en-US" dirty="0">
                <a:effectLst/>
              </a:rPr>
              <a:t>The strategic aims 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35596" y="1484784"/>
            <a:ext cx="71287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/>
              <a:t>to increase interest in understanding and </a:t>
            </a:r>
            <a:r>
              <a:rPr lang="en-US" sz="2400" dirty="0" smtClean="0"/>
              <a:t>involvement with </a:t>
            </a:r>
            <a:r>
              <a:rPr lang="en-US" sz="2400" dirty="0"/>
              <a:t>the European Union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25600" y="2852936"/>
            <a:ext cx="703077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/>
              <a:t>To draw </a:t>
            </a:r>
            <a:r>
              <a:rPr lang="en-US" sz="2400" dirty="0"/>
              <a:t>the student's attention to migrations problems in the EU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4221088"/>
            <a:ext cx="72008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/>
              <a:t>to form comprehensive approach to migrations problems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69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Project objectives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731055"/>
              </p:ext>
            </p:extLst>
          </p:nvPr>
        </p:nvGraphicFramePr>
        <p:xfrm>
          <a:off x="395536" y="908721"/>
          <a:ext cx="8424936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3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32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24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63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</a:rPr>
                        <a:t>O</a:t>
                      </a:r>
                      <a:r>
                        <a:rPr lang="ru-RU" sz="2400" dirty="0" err="1" smtClean="0">
                          <a:effectLst/>
                        </a:rPr>
                        <a:t>bjective</a:t>
                      </a:r>
                      <a:r>
                        <a:rPr lang="en-US" sz="2400" dirty="0" smtClean="0">
                          <a:effectLst/>
                        </a:rPr>
                        <a:t>s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Interim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dirty="0" smtClean="0"/>
                        <a:t>results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3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Implementation of new disciplines and </a:t>
                      </a:r>
                      <a:r>
                        <a:rPr lang="en-US" sz="2200" dirty="0" smtClean="0"/>
                        <a:t>providing the</a:t>
                      </a:r>
                      <a:r>
                        <a:rPr lang="en-US" sz="2200" baseline="0" dirty="0" smtClean="0"/>
                        <a:t> staff with job opportunities</a:t>
                      </a:r>
                      <a:endParaRPr lang="en-US" sz="2200" dirty="0"/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en-US" sz="2200" dirty="0"/>
                        <a:t>The new discipline «Sociocultural migration aspects» is introduced at the Faculty of Philosophy and Psychology</a:t>
                      </a:r>
                    </a:p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en-US" sz="2200" dirty="0"/>
                        <a:t>During 2017-2018 the new discipline in terms of the two JM units: </a:t>
                      </a:r>
                      <a:r>
                        <a:rPr lang="en-US" sz="2200" dirty="0" err="1"/>
                        <a:t>EUMig</a:t>
                      </a:r>
                      <a:r>
                        <a:rPr lang="en-US" sz="2200" dirty="0"/>
                        <a:t> and SHEXP - «Economic and sociocultural migration aspects” is introduced at the Faculty of International Relations</a:t>
                      </a:r>
                    </a:p>
                    <a:p>
                      <a:pPr marL="342900" indent="-342900">
                        <a:buFont typeface="Wingdings" pitchFamily="2" charset="2"/>
                        <a:buChar char="q"/>
                      </a:pP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27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393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The structure of the educational module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126876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355976" y="21328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21328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89485"/>
              </p:ext>
            </p:extLst>
          </p:nvPr>
        </p:nvGraphicFramePr>
        <p:xfrm>
          <a:off x="251521" y="764704"/>
          <a:ext cx="8496942" cy="576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59"/>
                <a:gridCol w="720080"/>
                <a:gridCol w="4536503"/>
              </a:tblGrid>
              <a:tr h="41783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Faculty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Subjects </a:t>
                      </a:r>
                      <a:endParaRPr lang="ru-RU" dirty="0"/>
                    </a:p>
                  </a:txBody>
                  <a:tcPr/>
                </a:tc>
              </a:tr>
              <a:tr h="44626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Baccalaureate Programme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PPF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Philisophy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Psychology Faculty)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 and male behavior stereotypes</a:t>
                      </a:r>
                      <a:endParaRPr lang="ru-RU" dirty="0"/>
                    </a:p>
                  </a:txBody>
                  <a:tcPr/>
                </a:tc>
              </a:tr>
              <a:tr h="44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 aspects of everyday culture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Intercultural communication</a:t>
                      </a:r>
                      <a:endParaRPr lang="ru-RU" dirty="0"/>
                    </a:p>
                  </a:txBody>
                  <a:tcPr/>
                </a:tc>
              </a:tr>
              <a:tr h="417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and cultural aspects of migration</a:t>
                      </a:r>
                      <a:endParaRPr lang="ru-RU" dirty="0"/>
                    </a:p>
                  </a:txBody>
                  <a:tcPr/>
                </a:tc>
              </a:tr>
              <a:tr h="65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FoIR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(Faculty of International Relations)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 religions</a:t>
                      </a:r>
                      <a:endParaRPr lang="ru-RU" dirty="0"/>
                    </a:p>
                  </a:txBody>
                  <a:tcPr/>
                </a:tc>
              </a:tr>
              <a:tr h="417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and civilizational models</a:t>
                      </a:r>
                      <a:endParaRPr lang="ru-RU" dirty="0"/>
                    </a:p>
                  </a:txBody>
                  <a:tcPr/>
                </a:tc>
              </a:tr>
              <a:tr h="417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Intercultural communication</a:t>
                      </a:r>
                      <a:endParaRPr lang="ru-RU" dirty="0"/>
                    </a:p>
                  </a:txBody>
                  <a:tcPr/>
                </a:tc>
              </a:tr>
              <a:tr h="417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Migration to the EU</a:t>
                      </a:r>
                      <a:endParaRPr lang="ru-RU" dirty="0"/>
                    </a:p>
                  </a:txBody>
                  <a:tcPr/>
                </a:tc>
              </a:tr>
              <a:tr h="424904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Master’s Degree Programme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  <a:tr h="41783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migration problems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479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01448"/>
              </p:ext>
            </p:extLst>
          </p:nvPr>
        </p:nvGraphicFramePr>
        <p:xfrm>
          <a:off x="323528" y="1124744"/>
          <a:ext cx="8570626" cy="470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7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59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005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Objective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Interim result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9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Enhancing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students</a:t>
                      </a:r>
                      <a:r>
                        <a:rPr lang="en-US" sz="2000" dirty="0"/>
                        <a:t>’ scientific research into the project issues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 </a:t>
                      </a:r>
                      <a:r>
                        <a:rPr kumimoji="0"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doing degree research work on </a:t>
                      </a:r>
                      <a:r>
                        <a:rPr kumimoji="0"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project issues</a:t>
                      </a:r>
                    </a:p>
                    <a:p>
                      <a:r>
                        <a:rPr kumimoji="0"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articles on the module topic have been published:</a:t>
                      </a:r>
                    </a:p>
                    <a:p>
                      <a:r>
                        <a:rPr kumimoji="0"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Adaptation of Migrants in Russia in the Context of European Migrant Crisis</a:t>
                      </a:r>
                    </a:p>
                    <a:p>
                      <a:r>
                        <a:rPr kumimoji="0" lang="en-US" sz="20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 Regulation and Sociocultural Practices of Migrants’ Adaptation (Voronezh Region as an example)</a:t>
                      </a:r>
                    </a:p>
                    <a:p>
                      <a:endParaRPr kumimoji="0" lang="ru-RU" sz="2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4798" y="116632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Objectives of the module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356992"/>
            <a:ext cx="2880320" cy="21602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246917"/>
            <a:ext cx="2254002" cy="157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62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2289691"/>
              </p:ext>
            </p:extLst>
          </p:nvPr>
        </p:nvGraphicFramePr>
        <p:xfrm>
          <a:off x="477887" y="1475656"/>
          <a:ext cx="8496945" cy="3315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8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456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715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19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Target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Interim Result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639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Efficient interaction </a:t>
                      </a:r>
                      <a:r>
                        <a:rPr kumimoji="0" lang="en-US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between module disciplines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200" dirty="0"/>
                        <a:t>Second</a:t>
                      </a:r>
                      <a:r>
                        <a:rPr lang="en-US" sz="2200" baseline="0" dirty="0"/>
                        <a:t> International </a:t>
                      </a:r>
                      <a:r>
                        <a:rPr lang="en-US" sz="2200" baseline="0" dirty="0" smtClean="0"/>
                        <a:t>Student UN Model Assembly </a:t>
                      </a:r>
                      <a:r>
                        <a:rPr lang="en-US" sz="2200" baseline="0" dirty="0"/>
                        <a:t>(devoted to the international migration issues);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en-US" sz="2200" dirty="0"/>
                        <a:t>Round table with students from</a:t>
                      </a:r>
                      <a:r>
                        <a:rPr lang="en-US" sz="2200" baseline="0" dirty="0"/>
                        <a:t> Georg August University </a:t>
                      </a:r>
                      <a:r>
                        <a:rPr lang="en-US" sz="2200" baseline="0" dirty="0" smtClean="0"/>
                        <a:t>(</a:t>
                      </a:r>
                      <a:r>
                        <a:rPr lang="en-US" sz="2200" baseline="0" dirty="0" err="1" smtClean="0"/>
                        <a:t>Göttingen</a:t>
                      </a:r>
                      <a:r>
                        <a:rPr lang="en-US" sz="2200" baseline="0" dirty="0" smtClean="0"/>
                        <a:t>, </a:t>
                      </a:r>
                      <a:r>
                        <a:rPr lang="en-US" sz="2200" baseline="0" dirty="0"/>
                        <a:t>Germany).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Module Targets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6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81"/>
          </a:xfrm>
        </p:spPr>
        <p:txBody>
          <a:bodyPr/>
          <a:lstStyle/>
          <a:p>
            <a:r>
              <a:rPr lang="en-US" dirty="0"/>
              <a:t>The second Student General Assembly on international migration problems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VI </a:t>
            </a:r>
            <a:r>
              <a:rPr lang="en-US" dirty="0">
                <a:solidFill>
                  <a:schemeClr val="accent1"/>
                </a:solidFill>
              </a:rPr>
              <a:t>International Student UN model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0484"/>
            <a:ext cx="497566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720" y="2348880"/>
            <a:ext cx="3215168" cy="214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608780"/>
            <a:ext cx="333375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1881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332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Migration in the EU: challenges  and opportunities/EUMig</vt:lpstr>
      <vt:lpstr>Faculties- participants </vt:lpstr>
      <vt:lpstr>The project is targeted at </vt:lpstr>
      <vt:lpstr>The strategic aims </vt:lpstr>
      <vt:lpstr>Project objectives </vt:lpstr>
      <vt:lpstr>The structure of the educational module</vt:lpstr>
      <vt:lpstr>Objectives of the module</vt:lpstr>
      <vt:lpstr>Module Targets</vt:lpstr>
      <vt:lpstr>VI International Student UN model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модуль «Миграция в Европейском союзе: проблемы и перспективы»</dc:title>
  <dc:creator>кей</dc:creator>
  <cp:lastModifiedBy>кей</cp:lastModifiedBy>
  <cp:revision>46</cp:revision>
  <dcterms:created xsi:type="dcterms:W3CDTF">2017-05-16T07:02:05Z</dcterms:created>
  <dcterms:modified xsi:type="dcterms:W3CDTF">2017-10-22T09:57:34Z</dcterms:modified>
</cp:coreProperties>
</file>